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2" r:id="rId1"/>
  </p:sldMasterIdLst>
  <p:sldIdLst>
    <p:sldId id="256" r:id="rId2"/>
    <p:sldId id="257" r:id="rId3"/>
    <p:sldId id="259" r:id="rId4"/>
    <p:sldId id="267" r:id="rId5"/>
    <p:sldId id="263" r:id="rId6"/>
    <p:sldId id="264" r:id="rId7"/>
    <p:sldId id="261" r:id="rId8"/>
    <p:sldId id="262" r:id="rId9"/>
    <p:sldId id="265" r:id="rId10"/>
    <p:sldId id="260" r:id="rId11"/>
    <p:sldId id="266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87"/>
  </p:normalViewPr>
  <p:slideViewPr>
    <p:cSldViewPr snapToGrid="0" snapToObjects="1">
      <p:cViewPr varScale="1">
        <p:scale>
          <a:sx n="88" d="100"/>
          <a:sy n="88" d="100"/>
        </p:scale>
        <p:origin x="18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8378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8982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2676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1983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8426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1072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8016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29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5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77714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954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22879-FEB8-1E4A-990D-41E8CC0CCB0F}" type="datetimeFigureOut">
              <a:rPr lang="en-US" smtClean="0"/>
              <a:t>2/27/22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EA124CE-CFC6-7844-ACAC-D6520D432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56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  <p:sldLayoutId id="2147483989" r:id="rId7"/>
    <p:sldLayoutId id="2147483990" r:id="rId8"/>
    <p:sldLayoutId id="2147483991" r:id="rId9"/>
    <p:sldLayoutId id="2147483992" r:id="rId10"/>
    <p:sldLayoutId id="21474839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ide.citibikenyc.com/system-data" TargetMode="External"/><Relationship Id="rId2" Type="http://schemas.openxmlformats.org/officeDocument/2006/relationships/hyperlink" Target="https://www.alliedmarketresearch.com/micro-mobility-market-A11372#:~:text=The%20global%20micromobility%20market%20was,17.4%25%20from%202021%20to%202030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s.gov/bls/unemployment.htm" TargetMode="External"/><Relationship Id="rId2" Type="http://schemas.openxmlformats.org/officeDocument/2006/relationships/hyperlink" Target="https://data.bts.gov/stories/s/fseh-ipec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bls.gov/bls/wages.htm" TargetMode="External"/><Relationship Id="rId4" Type="http://schemas.openxmlformats.org/officeDocument/2006/relationships/hyperlink" Target="https://www.bls.gov/bls/demographics.ht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ow of green locked rental bicycles">
            <a:extLst>
              <a:ext uri="{FF2B5EF4-FFF2-40B4-BE49-F238E27FC236}">
                <a16:creationId xmlns:a16="http://schemas.microsoft.com/office/drawing/2014/main" id="{D9A96287-B8F1-244D-B0A0-6C6391EA1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413" y="2686288"/>
            <a:ext cx="4838699" cy="3225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2111612"/>
          </a:xfrm>
        </p:spPr>
        <p:txBody>
          <a:bodyPr>
            <a:noAutofit/>
          </a:bodyPr>
          <a:lstStyle/>
          <a:p>
            <a:r>
              <a:rPr lang="en-US" sz="4800" b="1" dirty="0"/>
              <a:t>Exploring </a:t>
            </a:r>
            <a:r>
              <a:rPr lang="en-US" sz="4800" b="1" dirty="0" err="1"/>
              <a:t>Micromobility</a:t>
            </a:r>
            <a:r>
              <a:rPr lang="en-US" sz="4800" b="1" dirty="0"/>
              <a:t> and Factors in Growth and Success of the Programs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22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8373B5-F4E4-4102-9D27-E17631B4C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23306E6-5D0B-439F-BB88-7F1CEA89B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D9016E-713D-40ED-A242-4F407E9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FF1DEE04-57A9-4F64-958D-D1D4941EF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F891EB-ED45-44C3-95D6-FFB2EC07F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2601FD5-D17C-47EF-BB5F-E055332CD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1" t="10889" r="38495" b="30830"/>
          <a:stretch/>
        </p:blipFill>
        <p:spPr>
          <a:xfrm rot="5400000">
            <a:off x="2198529" y="2906130"/>
            <a:ext cx="4288809" cy="14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A46E13C-7D1D-43C5-B7B8-D0FD3B2B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EA385B8-7C85-4CE0-AE3A-00EB627B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3523" y="804519"/>
            <a:ext cx="3160501" cy="44313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Machine Learning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7863" y="464484"/>
            <a:ext cx="7223098" cy="528317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600" b="1" dirty="0"/>
              <a:t>K-Nearest Neighbor (KNN) </a:t>
            </a:r>
            <a:r>
              <a:rPr lang="en-US" sz="1600" dirty="0"/>
              <a:t>– KNN can be used for time series analysis and forecasting. Research has been performed on the use of KNN for things like forecasting GDP growth.</a:t>
            </a:r>
          </a:p>
          <a:p>
            <a:r>
              <a:rPr lang="en-US" sz="1600" b="1" dirty="0"/>
              <a:t>ARIMA</a:t>
            </a:r>
            <a:r>
              <a:rPr lang="en-US" sz="1600" dirty="0"/>
              <a:t> – This model provides unique benefits for forecasting based on time series data. One example used it to forecast inflation in Ireland.</a:t>
            </a:r>
          </a:p>
          <a:p>
            <a:r>
              <a:rPr lang="en-US" sz="1600" b="1" dirty="0"/>
              <a:t>Random Forest </a:t>
            </a:r>
            <a:r>
              <a:rPr lang="en-US" sz="1600" dirty="0"/>
              <a:t>– This has been shown to be beneficial with large datasets with many attributes.</a:t>
            </a:r>
          </a:p>
          <a:p>
            <a:r>
              <a:rPr lang="en-US" sz="1600" b="1" dirty="0"/>
              <a:t>Naïve Bayes </a:t>
            </a:r>
            <a:r>
              <a:rPr lang="en-US" sz="1600" dirty="0"/>
              <a:t>– This is relatively simplistic model that has been found to be useful for prediction in a wide range of areas.  Plan to develop categories to measure success, such as ranges of growth, and predict percentage of growth in the future.</a:t>
            </a:r>
          </a:p>
          <a:p>
            <a:r>
              <a:rPr lang="en-US" sz="1600" b="1" dirty="0"/>
              <a:t>Long Short-Term Memory (LSTM) Neural Network </a:t>
            </a:r>
            <a:r>
              <a:rPr lang="en-US" sz="1600" dirty="0"/>
              <a:t>– LSTM has been found to be suitable for time series based forecasting with multivariate input.</a:t>
            </a:r>
          </a:p>
          <a:p>
            <a:r>
              <a:rPr lang="en-US" sz="1600" b="1" dirty="0"/>
              <a:t>Least Squares Support Vector Machine (LS-SVM) </a:t>
            </a:r>
            <a:r>
              <a:rPr lang="en-US" sz="1600" dirty="0"/>
              <a:t>– This model has been found to be useful in various forecasting applications, including traffic forecasting</a:t>
            </a:r>
          </a:p>
        </p:txBody>
      </p:sp>
    </p:spTree>
    <p:extLst>
      <p:ext uri="{BB962C8B-B14F-4D97-AF65-F5344CB8AC3E}">
        <p14:creationId xmlns:p14="http://schemas.microsoft.com/office/powerpoint/2010/main" val="253869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400" b="1" dirty="0"/>
              <a:t>Expected Results &amp; Outcomes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9720828" cy="416901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Although there is much more work to be done before conclusions can be reached, these are some early thoughts: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Intend to better understand usage patterns of </a:t>
            </a:r>
            <a:r>
              <a:rPr lang="en-US" sz="2400" dirty="0" err="1"/>
              <a:t>micromobility</a:t>
            </a:r>
            <a:r>
              <a:rPr lang="en-US" sz="2400" dirty="0"/>
              <a:t> and which factors are most relevant to predict usage, growth, and the success of </a:t>
            </a:r>
            <a:r>
              <a:rPr lang="en-US" sz="2400" dirty="0" err="1"/>
              <a:t>micromobility</a:t>
            </a:r>
            <a:r>
              <a:rPr lang="en-US" sz="2400" dirty="0"/>
              <a:t> programs.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Ideally, this research will help in evaluating and identifying other cities that could benefit most from </a:t>
            </a:r>
            <a:r>
              <a:rPr lang="en-US" sz="2400" dirty="0" err="1"/>
              <a:t>micromobility</a:t>
            </a:r>
            <a:r>
              <a:rPr lang="en-US" sz="2400" dirty="0"/>
              <a:t> programs, and be successful.</a:t>
            </a:r>
          </a:p>
          <a:p>
            <a:br>
              <a:rPr lang="en-US" dirty="0"/>
            </a:b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8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665173"/>
          </a:xfrm>
        </p:spPr>
        <p:txBody>
          <a:bodyPr>
            <a:noAutofit/>
          </a:bodyPr>
          <a:lstStyle/>
          <a:p>
            <a:r>
              <a:rPr lang="en-US" sz="4000" b="1" dirty="0"/>
              <a:t>References / Sources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10301596" cy="4169012"/>
          </a:xfrm>
        </p:spPr>
        <p:txBody>
          <a:bodyPr>
            <a:normAutofit fontScale="2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/>
              <a:t>Market background: </a:t>
            </a:r>
            <a:r>
              <a:rPr lang="en-US" sz="5600" dirty="0">
                <a:hlinkClick r:id="rId2"/>
              </a:rPr>
              <a:t>https://www.alliedmarketresearch.com/micro-mobility-market-A11372#:~:text=The%20global%20micromobility%20market%20was,17.4%25%20from%202021%20to%202030</a:t>
            </a:r>
            <a:endParaRPr lang="en-US" sz="5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/>
              <a:t>New York City Data: </a:t>
            </a:r>
            <a:r>
              <a:rPr lang="en-US" sz="5600" dirty="0">
                <a:hlinkClick r:id="rId3"/>
              </a:rPr>
              <a:t>https://ride.citibikenyc.com/system-data</a:t>
            </a:r>
            <a:endParaRPr lang="en-US" sz="5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/>
              <a:t>J. Du, Q. Liu, K. Chen and J. Wang, "Forecasting stock prices in two ways based on LSTM neural network," 2019 IEEE 3rd Information Technology, Networking, Electronic and Automation Control Conference (ITNEC), 2019, pp. 1083-1086, </a:t>
            </a:r>
            <a:r>
              <a:rPr lang="en-US" sz="5600" dirty="0" err="1"/>
              <a:t>doi</a:t>
            </a:r>
            <a:r>
              <a:rPr lang="en-US" sz="5600" dirty="0"/>
              <a:t>: 10.1109/ITNEC.2019.8729026.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 err="1"/>
              <a:t>Jönsson</a:t>
            </a:r>
            <a:r>
              <a:rPr lang="en-US" sz="5600" dirty="0"/>
              <a:t>, Kristian. "Machine learning and nowcasts of Swedish GDP." Journal of Business Cycle Research 16.2 (2020): 123-134.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/>
              <a:t>I. Kumar, K. Dogra, C. </a:t>
            </a:r>
            <a:r>
              <a:rPr lang="en-US" sz="5600" dirty="0" err="1"/>
              <a:t>Utreja</a:t>
            </a:r>
            <a:r>
              <a:rPr lang="en-US" sz="5600" dirty="0"/>
              <a:t> and P. Yadav, "A Comparative Study of Supervised Machine Learning Algorithms for Stock Market Trend Prediction," 2018 Second International Conference on Inventive Communication and Computational Technologies (ICICCT), 2018, pp. 1003-1007, </a:t>
            </a:r>
            <a:r>
              <a:rPr lang="en-US" sz="5600" dirty="0" err="1"/>
              <a:t>doi</a:t>
            </a:r>
            <a:r>
              <a:rPr lang="en-US" sz="5600" dirty="0"/>
              <a:t>: 10.1109/ICICCT.2018.8473214.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 err="1"/>
              <a:t>Meyler</a:t>
            </a:r>
            <a:r>
              <a:rPr lang="en-US" sz="5600" dirty="0"/>
              <a:t>, Aidan, Geoff Kenny, and Terry Quinn. "Forecasting Irish inflation using ARIMA models." (1998): 1-48.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5600" dirty="0"/>
              <a:t>Zhang, Yang, and </a:t>
            </a:r>
            <a:r>
              <a:rPr lang="en-US" sz="5600" dirty="0" err="1"/>
              <a:t>Yuncai</a:t>
            </a:r>
            <a:r>
              <a:rPr lang="en-US" sz="5600" dirty="0"/>
              <a:t> Liu. "Traffic forecasting using least squares support vector machines." </a:t>
            </a:r>
            <a:r>
              <a:rPr lang="en-US" sz="5600" dirty="0" err="1"/>
              <a:t>Transportmetrica</a:t>
            </a:r>
            <a:r>
              <a:rPr lang="en-US" sz="5600" dirty="0"/>
              <a:t> 5.3 (2009): 193-213.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br>
              <a:rPr lang="en-US" sz="2000" dirty="0"/>
            </a:b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7704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800" b="1" dirty="0"/>
              <a:t>What is </a:t>
            </a:r>
            <a:r>
              <a:rPr lang="en-US" sz="4800" b="1" dirty="0" err="1"/>
              <a:t>Micromobility</a:t>
            </a:r>
            <a:r>
              <a:rPr lang="en-US" sz="4800" b="1" dirty="0"/>
              <a:t>?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10301596" cy="416901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Micromobility</a:t>
            </a:r>
            <a:r>
              <a:rPr lang="en-US" sz="2400" dirty="0"/>
              <a:t> represents simple and convenient methods of transportation to get around a town or city, including bikeshare and scooter programs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These forms of travel can help combat traffic congestion and pollution in cities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global </a:t>
            </a:r>
            <a:r>
              <a:rPr lang="en-US" sz="2400" dirty="0" err="1"/>
              <a:t>micromobility</a:t>
            </a:r>
            <a:r>
              <a:rPr lang="en-US" sz="2400" dirty="0"/>
              <a:t> market was estimated to be about $44 billion in 2020 and projected to grow to over $214 billion by 2030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Many large cities have implemented </a:t>
            </a:r>
            <a:r>
              <a:rPr lang="en-US" sz="2400" dirty="0" err="1"/>
              <a:t>micromobility</a:t>
            </a:r>
            <a:r>
              <a:rPr lang="en-US" sz="2400" dirty="0"/>
              <a:t> programs, including New York City, Chicago, Austin, and Los Angeles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38523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800" b="1" dirty="0"/>
              <a:t>Data Overview and Elements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10301596" cy="416901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data is typically made publicly available and represents one row per trip, such as a bike trip from point ”A” to point “B”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Each city can have millions of rows per 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data elements typically include: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Date/time of departure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Departure Location (Station Name and/or latitude &amp; longitude coordinates)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Date/time of arrival at destination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Destination Location (Station Name and/or latitude &amp; longitude coordinates)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Type of transport used -- Pedal bike, e-bike, electric scooter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Type of customer - daily, monthly pass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71344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800" b="1" dirty="0"/>
              <a:t>Additional Data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10301596" cy="4169012"/>
          </a:xfrm>
        </p:spPr>
        <p:txBody>
          <a:bodyPr>
            <a:normAutofit/>
          </a:bodyPr>
          <a:lstStyle/>
          <a:p>
            <a:r>
              <a:rPr lang="en-US" sz="2400" dirty="0"/>
              <a:t>Additional datasets will be used and analyzed in conjunction with the </a:t>
            </a:r>
            <a:r>
              <a:rPr lang="en-US" sz="2400" dirty="0" err="1"/>
              <a:t>micromobility</a:t>
            </a:r>
            <a:r>
              <a:rPr lang="en-US" sz="2400" dirty="0"/>
              <a:t> data, including: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U.S. Bureau of Transportation Statistics: </a:t>
            </a:r>
            <a:r>
              <a:rPr lang="en-US" sz="2400" dirty="0">
                <a:hlinkClick r:id="rId2"/>
              </a:rPr>
              <a:t>https://data.bts.gov/stories/s/fseh-ipec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Unemployment data: </a:t>
            </a:r>
            <a:r>
              <a:rPr lang="en-US" sz="2400" dirty="0">
                <a:hlinkClick r:id="rId3"/>
              </a:rPr>
              <a:t>https://www.bls.gov/bls/unemployment.htm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Demographic data: </a:t>
            </a:r>
            <a:r>
              <a:rPr lang="en-US" sz="2400" dirty="0">
                <a:hlinkClick r:id="rId4"/>
              </a:rPr>
              <a:t>https://www.bls.gov/bls/demographics.htm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Wage information: </a:t>
            </a:r>
            <a:r>
              <a:rPr lang="en-US" sz="2400" dirty="0">
                <a:hlinkClick r:id="rId5"/>
              </a:rPr>
              <a:t>https://www.bls.gov/bls/wages.htm</a:t>
            </a:r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65762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28373B5-F4E4-4102-9D27-E17631B4C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23306E6-5D0B-439F-BB88-7F1CEA89B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D9016E-713D-40ED-A242-4F407E9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FF1DEE04-57A9-4F64-958D-D1D4941EF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FE7134-47B1-4BFF-93CB-669E11257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8"/>
            <a:ext cx="12192000" cy="638923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9683" y="1240076"/>
            <a:ext cx="2777397" cy="45845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Research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4629" y="464481"/>
            <a:ext cx="7561941" cy="619757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Are there specific economic/socio-economic factors that impact the usage of </a:t>
            </a:r>
            <a:r>
              <a:rPr lang="en-US" sz="2000" dirty="0" err="1"/>
              <a:t>micromobility</a:t>
            </a:r>
            <a:r>
              <a:rPr lang="en-US" sz="2000" dirty="0"/>
              <a:t> (unemployment rates, poverty rates, crime)?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Does geographic location impact the likelihood of success of a </a:t>
            </a:r>
            <a:r>
              <a:rPr lang="en-US" sz="2000" dirty="0" err="1"/>
              <a:t>micromobility</a:t>
            </a:r>
            <a:r>
              <a:rPr lang="en-US" sz="2000" dirty="0"/>
              <a:t> program (warm/cold, hilly/flat)? 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Do demographics have an impact on growth and usage of </a:t>
            </a:r>
            <a:r>
              <a:rPr lang="en-US" sz="2000" dirty="0" err="1"/>
              <a:t>micromobility</a:t>
            </a:r>
            <a:r>
              <a:rPr lang="en-US" sz="2000" dirty="0"/>
              <a:t> (age or population)?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Are there seasonal patterns in the usage of </a:t>
            </a:r>
            <a:r>
              <a:rPr lang="en-US" sz="2000" dirty="0" err="1"/>
              <a:t>micromobility</a:t>
            </a:r>
            <a:r>
              <a:rPr lang="en-US" sz="2000" dirty="0"/>
              <a:t>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Are there differences in usage patterns based on the types of </a:t>
            </a:r>
            <a:r>
              <a:rPr lang="en-US" sz="2000" dirty="0" err="1"/>
              <a:t>micromobility</a:t>
            </a:r>
            <a:r>
              <a:rPr lang="en-US" sz="2000" dirty="0"/>
              <a:t> (pedal bikes vs e-bikes vs scooters)?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Can growth or usage patterns in </a:t>
            </a:r>
            <a:r>
              <a:rPr lang="en-US" sz="2000" dirty="0" err="1"/>
              <a:t>micromobility</a:t>
            </a:r>
            <a:r>
              <a:rPr lang="en-US" sz="2000" dirty="0"/>
              <a:t> be predicted through machine learning techniques? Which models perform best?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Could machine learning be used to identify other cities where </a:t>
            </a:r>
            <a:r>
              <a:rPr lang="en-US" sz="2000" dirty="0" err="1"/>
              <a:t>micromobility</a:t>
            </a:r>
            <a:r>
              <a:rPr lang="en-US" sz="2000" dirty="0"/>
              <a:t> programs would have a high likelihood of success?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173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28373B5-F4E4-4102-9D27-E17631B4C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23306E6-5D0B-439F-BB88-7F1CEA89B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D9016E-713D-40ED-A242-4F407E9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FF1DEE04-57A9-4F64-958D-D1D4941EF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FE7134-47B1-4BFF-93CB-669E11257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8"/>
            <a:ext cx="12192000" cy="638923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9683" y="1240076"/>
            <a:ext cx="2777397" cy="45845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Research Process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4629" y="464481"/>
            <a:ext cx="7561941" cy="61975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Obtain and clean data from multiple city </a:t>
            </a:r>
            <a:r>
              <a:rPr lang="en-US" sz="2400" dirty="0" err="1"/>
              <a:t>micromobility</a:t>
            </a:r>
            <a:r>
              <a:rPr lang="en-US" sz="2400" dirty="0"/>
              <a:t> programs and supplemental data (unemployment rates, demographics)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Perform Exploratory Data Analysis to obtain an understanding of the data, trends, distributions.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Leverage the use of charts and visualizations to help gain insights into the data.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Identify key features/attributes within the datasets to use in machine learning (ML) models </a:t>
            </a:r>
            <a:r>
              <a:rPr lang="en-US" sz="2400" dirty="0" err="1"/>
              <a:t>tha</a:t>
            </a:r>
            <a:r>
              <a:rPr lang="en-US" sz="2400" dirty="0"/>
              <a:t> may be useful to predict usage and growth patterns.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Train and test different ML models and evaluate the accuracy of predictions with different groups of features and city data.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Evaluate results to conclude on hypotheses and research questions.</a:t>
            </a:r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8194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0F7B89-11D9-BC42-ADFB-FBF440048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1350" y="1965443"/>
            <a:ext cx="6342743" cy="3724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400" b="1" dirty="0"/>
              <a:t>Initial EDA - New York City Basics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4592946" cy="4169012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27.6 million trips in the 12 months from February 2021 through January 2022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Peak usage during summer months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1586 different Start Stations from which trips originated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8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400" b="1" dirty="0"/>
              <a:t>Initial EDA - New York City Basics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4592946" cy="4169012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Large majority of customers were members (have an account).  The remaining are casual customers (such as those that pay per trip)</a:t>
            </a:r>
          </a:p>
          <a:p>
            <a:pPr marL="285750" indent="-285750">
              <a:buFontTx/>
              <a:buChar char="-"/>
            </a:pPr>
            <a:r>
              <a:rPr lang="en-US" dirty="0"/>
              <a:t>Two thirds of trips used </a:t>
            </a:r>
            <a:r>
              <a:rPr lang="en-US" dirty="0" err="1"/>
              <a:t>dockless</a:t>
            </a:r>
            <a:r>
              <a:rPr lang="en-US" dirty="0"/>
              <a:t> pedal bikes and the remaining was docked bikes.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A miniscule amount used e-bikes as the program has very few at this point.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A97E5B-33DC-7E46-87E1-1EDD638E7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1743075"/>
            <a:ext cx="5848604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01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4C9-A37A-8E4E-B63A-EB20BD058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9720829" cy="797162"/>
          </a:xfrm>
        </p:spPr>
        <p:txBody>
          <a:bodyPr>
            <a:noAutofit/>
          </a:bodyPr>
          <a:lstStyle/>
          <a:p>
            <a:r>
              <a:rPr lang="en-US" sz="4400" b="1" dirty="0"/>
              <a:t>Next Steps in EDA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03E68-6A97-9E40-85C0-3331D7E0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4" y="1743075"/>
            <a:ext cx="9720828" cy="416901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time period will be expanded significantly from this single year period. That is, the analysis will expand to at least 3 years of data.  That may amount to about 80 million records just for NYC.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Expanding to at least 3 other </a:t>
            </a:r>
            <a:r>
              <a:rPr lang="en-US" dirty="0" err="1"/>
              <a:t>micromobility</a:t>
            </a:r>
            <a:r>
              <a:rPr lang="en-US" dirty="0"/>
              <a:t> programs for other cities. Differences between data elements tracked could present challenges in identifying common features for analysis and for applying machine learning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Demographic data for each city reviewed will also be analyzed (average age, income level, population size)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data related to economic conditions (such as unemployment rates) will also be obtained and analyzed in conjunction with the </a:t>
            </a:r>
            <a:r>
              <a:rPr lang="en-US" dirty="0" err="1"/>
              <a:t>micromobility</a:t>
            </a:r>
            <a:r>
              <a:rPr lang="en-US" dirty="0"/>
              <a:t>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6982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{E09DD06B-F451-D24A-958B-4EA2E49E5BE8}tf10001119</Template>
  <TotalTime>97</TotalTime>
  <Words>1235</Words>
  <Application>Microsoft Macintosh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Gallery</vt:lpstr>
      <vt:lpstr>Exploring Micromobility and Factors in Growth and Success of the Programs</vt:lpstr>
      <vt:lpstr>What is Micromobility?</vt:lpstr>
      <vt:lpstr>Data Overview and Elements</vt:lpstr>
      <vt:lpstr>Additional Data</vt:lpstr>
      <vt:lpstr>Research Questions</vt:lpstr>
      <vt:lpstr>Research Process</vt:lpstr>
      <vt:lpstr>Initial EDA - New York City Basics</vt:lpstr>
      <vt:lpstr>Initial EDA - New York City Basics</vt:lpstr>
      <vt:lpstr>Next Steps in EDA</vt:lpstr>
      <vt:lpstr>Machine Learning Models</vt:lpstr>
      <vt:lpstr>Expected Results &amp; Outcomes</vt:lpstr>
      <vt:lpstr>References / 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F</dc:creator>
  <cp:lastModifiedBy>Dave F</cp:lastModifiedBy>
  <cp:revision>14</cp:revision>
  <dcterms:created xsi:type="dcterms:W3CDTF">2022-02-27T22:57:09Z</dcterms:created>
  <dcterms:modified xsi:type="dcterms:W3CDTF">2022-02-28T00:35:00Z</dcterms:modified>
</cp:coreProperties>
</file>

<file path=docProps/thumbnail.jpeg>
</file>